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Fira Sans Medium"/>
      <p:regular r:id="rId32"/>
      <p:bold r:id="rId33"/>
      <p:italic r:id="rId34"/>
      <p:boldItalic r:id="rId35"/>
    </p:embeddedFont>
    <p:embeddedFont>
      <p:font typeface="Fira Sans ExtraBold"/>
      <p:bold r:id="rId36"/>
      <p:boldItalic r:id="rId37"/>
    </p:embeddedFont>
    <p:embeddedFont>
      <p:font typeface="Fira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-italic.fntdata"/><Relationship Id="rId20" Type="http://schemas.openxmlformats.org/officeDocument/2006/relationships/slide" Target="slides/slide15.xml"/><Relationship Id="rId41" Type="http://schemas.openxmlformats.org/officeDocument/2006/relationships/font" Target="fonts/FiraSans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FiraSansMedium-bold.fntdata"/><Relationship Id="rId10" Type="http://schemas.openxmlformats.org/officeDocument/2006/relationships/slide" Target="slides/slide5.xml"/><Relationship Id="rId32" Type="http://schemas.openxmlformats.org/officeDocument/2006/relationships/font" Target="fonts/FiraSansMedium-regular.fntdata"/><Relationship Id="rId13" Type="http://schemas.openxmlformats.org/officeDocument/2006/relationships/slide" Target="slides/slide8.xml"/><Relationship Id="rId35" Type="http://schemas.openxmlformats.org/officeDocument/2006/relationships/font" Target="fonts/FiraSansMedium-boldItalic.fntdata"/><Relationship Id="rId12" Type="http://schemas.openxmlformats.org/officeDocument/2006/relationships/slide" Target="slides/slide7.xml"/><Relationship Id="rId34" Type="http://schemas.openxmlformats.org/officeDocument/2006/relationships/font" Target="fonts/FiraSansMedium-italic.fntdata"/><Relationship Id="rId15" Type="http://schemas.openxmlformats.org/officeDocument/2006/relationships/slide" Target="slides/slide10.xml"/><Relationship Id="rId37" Type="http://schemas.openxmlformats.org/officeDocument/2006/relationships/font" Target="fonts/FiraSansExtraBold-boldItalic.fntdata"/><Relationship Id="rId14" Type="http://schemas.openxmlformats.org/officeDocument/2006/relationships/slide" Target="slides/slide9.xml"/><Relationship Id="rId36" Type="http://schemas.openxmlformats.org/officeDocument/2006/relationships/font" Target="fonts/FiraSansExtraBold-bold.fntdata"/><Relationship Id="rId17" Type="http://schemas.openxmlformats.org/officeDocument/2006/relationships/slide" Target="slides/slide12.xml"/><Relationship Id="rId39" Type="http://schemas.openxmlformats.org/officeDocument/2006/relationships/font" Target="fonts/FiraSans-bold.fntdata"/><Relationship Id="rId16" Type="http://schemas.openxmlformats.org/officeDocument/2006/relationships/slide" Target="slides/slide11.xml"/><Relationship Id="rId38" Type="http://schemas.openxmlformats.org/officeDocument/2006/relationships/font" Target="fonts/FiraSans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94dc8033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e94dc8033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1f3a1243b6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1f3a1243b6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1f3a1243b6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1f3a1243b6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1f3a1243b6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1f3a1243b6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f3a1243b6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f3a1243b6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1f3a1243b6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1f3a1243b6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1f3a1243b6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1f3a1243b6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f3a1243b6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1f3a1243b6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1f3a1243b6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1f3a1243b6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1f3a1243b6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1f3a1243b6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1f3a1243b6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1f3a1243b6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f0453ac796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f0453ac796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1f3a1243b6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1f3a1243b6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f3a1243b6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1f3a1243b6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1f3a1243b6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1f3a1243b6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1f3a1243b6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1f3a1243b6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f3a1243b6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f3a1243b6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1f3a1243b6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1f3a1243b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1f3a1243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1f3a1243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827e4e85b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e827e4e85b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f3a1243b6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1f3a1243b6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1f3a1243b6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1f3a1243b6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1f3a1243b6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1f3a1243b6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1f3a1243b6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1f3a1243b6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f3a1243b6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1f3a1243b6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1f3a1243b6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1f3a1243b6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0" y="0"/>
            <a:ext cx="9144000" cy="42444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-163937" y="-1297787"/>
            <a:ext cx="11352775" cy="9960650"/>
            <a:chOff x="-163937" y="-1297787"/>
            <a:chExt cx="11352775" cy="9960650"/>
          </a:xfrm>
        </p:grpSpPr>
        <p:grpSp>
          <p:nvGrpSpPr>
            <p:cNvPr id="14" name="Google Shape;14;p2"/>
            <p:cNvGrpSpPr/>
            <p:nvPr/>
          </p:nvGrpSpPr>
          <p:grpSpPr>
            <a:xfrm rot="5400000">
              <a:off x="-2140775" y="679050"/>
              <a:ext cx="9960650" cy="6006975"/>
              <a:chOff x="-279425" y="-171700"/>
              <a:chExt cx="9960650" cy="6006975"/>
            </a:xfrm>
          </p:grpSpPr>
          <p:grpSp>
            <p:nvGrpSpPr>
              <p:cNvPr id="15" name="Google Shape;15;p2"/>
              <p:cNvGrpSpPr/>
              <p:nvPr/>
            </p:nvGrpSpPr>
            <p:grpSpPr>
              <a:xfrm>
                <a:off x="-279425" y="-17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6" name="Google Shape;16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4" name="Google Shape;24;p2"/>
              <p:cNvGrpSpPr/>
              <p:nvPr/>
            </p:nvGrpSpPr>
            <p:grpSpPr>
              <a:xfrm>
                <a:off x="-279425" y="11623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25" name="Google Shape;25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" name="Google Shape;33;p2"/>
              <p:cNvGrpSpPr/>
              <p:nvPr/>
            </p:nvGrpSpPr>
            <p:grpSpPr>
              <a:xfrm>
                <a:off x="-279425" y="250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34" name="Google Shape;34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2" name="Google Shape;42;p2"/>
              <p:cNvGrpSpPr/>
              <p:nvPr/>
            </p:nvGrpSpPr>
            <p:grpSpPr>
              <a:xfrm>
                <a:off x="-279425" y="38357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43" name="Google Shape;43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1" name="Google Shape;51;p2"/>
            <p:cNvGrpSpPr/>
            <p:nvPr/>
          </p:nvGrpSpPr>
          <p:grpSpPr>
            <a:xfrm rot="5400000">
              <a:off x="3205025" y="679050"/>
              <a:ext cx="9960650" cy="6006975"/>
              <a:chOff x="-279425" y="-171700"/>
              <a:chExt cx="9960650" cy="6006975"/>
            </a:xfrm>
          </p:grpSpPr>
          <p:grpSp>
            <p:nvGrpSpPr>
              <p:cNvPr id="52" name="Google Shape;52;p2"/>
              <p:cNvGrpSpPr/>
              <p:nvPr/>
            </p:nvGrpSpPr>
            <p:grpSpPr>
              <a:xfrm>
                <a:off x="-279425" y="-17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53" name="Google Shape;53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" name="Google Shape;54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" name="Google Shape;55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" name="Google Shape;56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" name="Google Shape;57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" name="Google Shape;58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" name="Google Shape;59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" name="Google Shape;61;p2"/>
              <p:cNvGrpSpPr/>
              <p:nvPr/>
            </p:nvGrpSpPr>
            <p:grpSpPr>
              <a:xfrm>
                <a:off x="-279425" y="11623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62" name="Google Shape;62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" name="Google Shape;67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" name="Google Shape;68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" name="Google Shape;69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" name="Google Shape;70;p2"/>
              <p:cNvGrpSpPr/>
              <p:nvPr/>
            </p:nvGrpSpPr>
            <p:grpSpPr>
              <a:xfrm>
                <a:off x="-279425" y="250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71" name="Google Shape;71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" name="Google Shape;78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9" name="Google Shape;79;p2"/>
              <p:cNvGrpSpPr/>
              <p:nvPr/>
            </p:nvGrpSpPr>
            <p:grpSpPr>
              <a:xfrm>
                <a:off x="-279425" y="38357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80" name="Google Shape;80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" name="Google Shape;81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" name="Google Shape;82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88" name="Google Shape;88;p2"/>
          <p:cNvSpPr/>
          <p:nvPr/>
        </p:nvSpPr>
        <p:spPr>
          <a:xfrm>
            <a:off x="2090550" y="1342350"/>
            <a:ext cx="4962900" cy="15597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10004">
            <a:off x="-1875598" y="1521599"/>
            <a:ext cx="514350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"/>
          <p:cNvSpPr/>
          <p:nvPr/>
        </p:nvSpPr>
        <p:spPr>
          <a:xfrm>
            <a:off x="0" y="4244400"/>
            <a:ext cx="9144000" cy="89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100" y="4341687"/>
            <a:ext cx="1739150" cy="7045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"/>
          <p:cNvSpPr txBox="1"/>
          <p:nvPr>
            <p:ph idx="2" type="ctrTitle"/>
          </p:nvPr>
        </p:nvSpPr>
        <p:spPr>
          <a:xfrm>
            <a:off x="2090550" y="1342350"/>
            <a:ext cx="4962900" cy="155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3000"/>
              <a:buFont typeface="Fira Sans ExtraBold"/>
              <a:buNone/>
              <a:defRPr sz="30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93" name="Google Shape;9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9475" y="4318513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"/>
          <p:cNvSpPr txBox="1"/>
          <p:nvPr/>
        </p:nvSpPr>
        <p:spPr>
          <a:xfrm>
            <a:off x="3103350" y="3812013"/>
            <a:ext cx="293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7F6000"/>
                </a:solidFill>
                <a:latin typeface="Fira Sans"/>
                <a:ea typeface="Fira Sans"/>
                <a:cs typeface="Fira Sans"/>
                <a:sym typeface="Fira Sans"/>
              </a:rPr>
              <a:t>xx</a:t>
            </a:r>
            <a:r>
              <a:rPr b="1" lang="pt-BR" sz="1200">
                <a:solidFill>
                  <a:srgbClr val="7F6000"/>
                </a:solidFill>
                <a:latin typeface="Fira Sans"/>
                <a:ea typeface="Fira Sans"/>
                <a:cs typeface="Fira Sans"/>
                <a:sym typeface="Fira Sans"/>
              </a:rPr>
              <a:t> de xxxx de xxxx</a:t>
            </a:r>
            <a:endParaRPr b="1">
              <a:solidFill>
                <a:srgbClr val="7F6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5" name="Google Shape;9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padrão">
  <p:cSld name="CUSTOM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/>
          <p:nvPr/>
        </p:nvSpPr>
        <p:spPr>
          <a:xfrm>
            <a:off x="0" y="0"/>
            <a:ext cx="8069700" cy="8991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200"/>
              <a:buFont typeface="Fira Sans Medium"/>
              <a:buNone/>
              <a:defRPr sz="1200">
                <a:solidFill>
                  <a:srgbClr val="7F6000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100"/>
              <a:buFont typeface="Fira Sans ExtraBold"/>
              <a:buNone/>
              <a:defRPr sz="21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00" name="Google Shape;100;p3"/>
          <p:cNvSpPr/>
          <p:nvPr/>
        </p:nvSpPr>
        <p:spPr>
          <a:xfrm>
            <a:off x="8069700" y="0"/>
            <a:ext cx="1074600" cy="89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1575" y="74125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"/>
          <p:cNvSpPr txBox="1"/>
          <p:nvPr>
            <p:ph idx="2" type="body"/>
          </p:nvPr>
        </p:nvSpPr>
        <p:spPr>
          <a:xfrm>
            <a:off x="0" y="900000"/>
            <a:ext cx="91440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200"/>
              <a:buFont typeface="Fira Sans"/>
              <a:buChar char="●"/>
              <a:defRPr sz="12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com fotos pequenas">
  <p:cSld name="CUSTOM_2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"/>
          <p:cNvSpPr/>
          <p:nvPr/>
        </p:nvSpPr>
        <p:spPr>
          <a:xfrm>
            <a:off x="0" y="0"/>
            <a:ext cx="8069700" cy="8991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200"/>
              <a:buFont typeface="Fira Sans Medium"/>
              <a:buNone/>
              <a:defRPr sz="1200">
                <a:solidFill>
                  <a:srgbClr val="7F6000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4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100"/>
              <a:buFont typeface="Fira Sans ExtraBold"/>
              <a:buNone/>
              <a:defRPr sz="21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07" name="Google Shape;107;p4"/>
          <p:cNvSpPr/>
          <p:nvPr/>
        </p:nvSpPr>
        <p:spPr>
          <a:xfrm>
            <a:off x="8069700" y="0"/>
            <a:ext cx="1074600" cy="89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1575" y="74125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"/>
          <p:cNvSpPr/>
          <p:nvPr/>
        </p:nvSpPr>
        <p:spPr>
          <a:xfrm>
            <a:off x="0" y="899100"/>
            <a:ext cx="4607400" cy="423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4"/>
          <p:cNvSpPr txBox="1"/>
          <p:nvPr>
            <p:ph idx="2" type="body"/>
          </p:nvPr>
        </p:nvSpPr>
        <p:spPr>
          <a:xfrm>
            <a:off x="0" y="900000"/>
            <a:ext cx="4578900" cy="4244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360000" lIns="360000" spcFirstLastPara="1" rIns="360000" wrap="square" tIns="36000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200"/>
              <a:buFont typeface="Fira Sans"/>
              <a:buChar char="●"/>
              <a:defRPr sz="12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com foto grande">
  <p:cSld name="CUSTOM_2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"/>
          <p:cNvSpPr/>
          <p:nvPr/>
        </p:nvSpPr>
        <p:spPr>
          <a:xfrm>
            <a:off x="0" y="0"/>
            <a:ext cx="8069700" cy="8991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200"/>
              <a:buFont typeface="Fira Sans Medium"/>
              <a:buNone/>
              <a:defRPr sz="1200">
                <a:solidFill>
                  <a:srgbClr val="7F6000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5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100"/>
              <a:buFont typeface="Fira Sans ExtraBold"/>
              <a:buNone/>
              <a:defRPr sz="21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15" name="Google Shape;115;p5"/>
          <p:cNvSpPr/>
          <p:nvPr/>
        </p:nvSpPr>
        <p:spPr>
          <a:xfrm>
            <a:off x="8069700" y="0"/>
            <a:ext cx="1074600" cy="89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1575" y="74125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/>
          <p:nvPr/>
        </p:nvSpPr>
        <p:spPr>
          <a:xfrm>
            <a:off x="0" y="899100"/>
            <a:ext cx="4607400" cy="423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5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360000" lIns="360000" spcFirstLastPara="1" rIns="360000" wrap="square" tIns="36000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200"/>
              <a:buFont typeface="Fira Sans"/>
              <a:buChar char="●"/>
              <a:defRPr sz="12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com código">
  <p:cSld name="CUSTOM_2_1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/>
          <p:nvPr/>
        </p:nvSpPr>
        <p:spPr>
          <a:xfrm>
            <a:off x="0" y="0"/>
            <a:ext cx="8069700" cy="8991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200"/>
              <a:buFont typeface="Fira Sans Medium"/>
              <a:buNone/>
              <a:defRPr sz="1200">
                <a:solidFill>
                  <a:srgbClr val="7F6000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6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100"/>
              <a:buFont typeface="Fira Sans ExtraBold"/>
              <a:buNone/>
              <a:defRPr sz="21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23" name="Google Shape;123;p6"/>
          <p:cNvSpPr/>
          <p:nvPr/>
        </p:nvSpPr>
        <p:spPr>
          <a:xfrm>
            <a:off x="8069700" y="0"/>
            <a:ext cx="1074600" cy="89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1575" y="74125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6"/>
          <p:cNvSpPr txBox="1"/>
          <p:nvPr>
            <p:ph idx="2" type="body"/>
          </p:nvPr>
        </p:nvSpPr>
        <p:spPr>
          <a:xfrm>
            <a:off x="0" y="900000"/>
            <a:ext cx="4536600" cy="4244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360000" lIns="360000" spcFirstLastPara="1" rIns="360000" wrap="square" tIns="36000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200"/>
              <a:buFont typeface="Fira Sans"/>
              <a:buChar char="●"/>
              <a:defRPr sz="12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26" name="Google Shape;126;p6"/>
          <p:cNvSpPr txBox="1"/>
          <p:nvPr>
            <p:ph idx="3" type="body"/>
          </p:nvPr>
        </p:nvSpPr>
        <p:spPr>
          <a:xfrm>
            <a:off x="4536600" y="900000"/>
            <a:ext cx="4607400" cy="4244400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txBody>
          <a:bodyPr anchorCtr="0" anchor="t" bIns="360000" lIns="360000" spcFirstLastPara="1" rIns="360000" wrap="square" tIns="36000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ira Sans"/>
              <a:buChar char="●"/>
              <a:defRPr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■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●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■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●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■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com big título">
  <p:cSld name="CUSTOM_1">
    <p:bg>
      <p:bgPr>
        <a:gradFill>
          <a:gsLst>
            <a:gs pos="0">
              <a:srgbClr val="FFC002"/>
            </a:gs>
            <a:gs pos="100000">
              <a:srgbClr val="F1C232"/>
            </a:gs>
          </a:gsLst>
          <a:lin ang="10801400" scaled="0"/>
        </a:gra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4000"/>
              <a:buFont typeface="Fira Sans ExtraBold"/>
              <a:buNone/>
              <a:defRPr sz="40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com big título 1">
  <p:cSld name="CUSTOM_1_1">
    <p:bg>
      <p:bgPr>
        <a:gradFill>
          <a:gsLst>
            <a:gs pos="0">
              <a:srgbClr val="FFC002"/>
            </a:gs>
            <a:gs pos="100000">
              <a:srgbClr val="F1C232"/>
            </a:gs>
          </a:gsLst>
          <a:lin ang="10801400" scaled="0"/>
        </a:gra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4000"/>
              <a:buFont typeface="Fira Sans ExtraBold"/>
              <a:buNone/>
              <a:defRPr sz="40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youtube.com/watch?v=I8IK-yRmtP8" TargetMode="External"/><Relationship Id="rId4" Type="http://schemas.openxmlformats.org/officeDocument/2006/relationships/image" Target="../media/image1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hyperlink" Target="mailto:1036226998@edu.udesc.br" TargetMode="External"/><Relationship Id="rId4" Type="http://schemas.openxmlformats.org/officeDocument/2006/relationships/hyperlink" Target="mailto:kalyl.henings@projetoresgate.org.br" TargetMode="External"/><Relationship Id="rId5" Type="http://schemas.openxmlformats.org/officeDocument/2006/relationships/hyperlink" Target="mailto:luciano.abreu@projetoresgate.org.br" TargetMode="External"/><Relationship Id="rId6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10.png"/><Relationship Id="rId7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"/>
          <p:cNvSpPr txBox="1"/>
          <p:nvPr>
            <p:ph idx="2" type="ctrTitle"/>
          </p:nvPr>
        </p:nvSpPr>
        <p:spPr>
          <a:xfrm>
            <a:off x="2090550" y="1342350"/>
            <a:ext cx="4962900" cy="155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9"/>
          <p:cNvSpPr/>
          <p:nvPr/>
        </p:nvSpPr>
        <p:spPr>
          <a:xfrm>
            <a:off x="0" y="0"/>
            <a:ext cx="9144000" cy="42444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" name="Google Shape;137;p9"/>
          <p:cNvGrpSpPr/>
          <p:nvPr/>
        </p:nvGrpSpPr>
        <p:grpSpPr>
          <a:xfrm>
            <a:off x="-163937" y="-1297787"/>
            <a:ext cx="11352775" cy="9960650"/>
            <a:chOff x="-163937" y="-1297787"/>
            <a:chExt cx="11352775" cy="9960650"/>
          </a:xfrm>
        </p:grpSpPr>
        <p:grpSp>
          <p:nvGrpSpPr>
            <p:cNvPr id="138" name="Google Shape;138;p9"/>
            <p:cNvGrpSpPr/>
            <p:nvPr/>
          </p:nvGrpSpPr>
          <p:grpSpPr>
            <a:xfrm rot="5400000">
              <a:off x="-2140775" y="679050"/>
              <a:ext cx="9960650" cy="6006975"/>
              <a:chOff x="-279425" y="-171700"/>
              <a:chExt cx="9960650" cy="6006975"/>
            </a:xfrm>
          </p:grpSpPr>
          <p:grpSp>
            <p:nvGrpSpPr>
              <p:cNvPr id="139" name="Google Shape;139;p9"/>
              <p:cNvGrpSpPr/>
              <p:nvPr/>
            </p:nvGrpSpPr>
            <p:grpSpPr>
              <a:xfrm>
                <a:off x="-279425" y="-17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40" name="Google Shape;140;p9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" name="Google Shape;141;p9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" name="Google Shape;142;p9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" name="Google Shape;143;p9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" name="Google Shape;144;p9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" name="Google Shape;145;p9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" name="Google Shape;146;p9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" name="Google Shape;147;p9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8" name="Google Shape;148;p9"/>
              <p:cNvGrpSpPr/>
              <p:nvPr/>
            </p:nvGrpSpPr>
            <p:grpSpPr>
              <a:xfrm>
                <a:off x="-279425" y="11623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49" name="Google Shape;149;p9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" name="Google Shape;150;p9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" name="Google Shape;151;p9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" name="Google Shape;152;p9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" name="Google Shape;153;p9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" name="Google Shape;154;p9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" name="Google Shape;155;p9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" name="Google Shape;156;p9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7" name="Google Shape;157;p9"/>
              <p:cNvGrpSpPr/>
              <p:nvPr/>
            </p:nvGrpSpPr>
            <p:grpSpPr>
              <a:xfrm>
                <a:off x="-279425" y="250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58" name="Google Shape;158;p9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" name="Google Shape;159;p9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" name="Google Shape;160;p9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" name="Google Shape;161;p9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" name="Google Shape;162;p9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" name="Google Shape;163;p9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" name="Google Shape;164;p9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" name="Google Shape;165;p9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6" name="Google Shape;166;p9"/>
              <p:cNvGrpSpPr/>
              <p:nvPr/>
            </p:nvGrpSpPr>
            <p:grpSpPr>
              <a:xfrm>
                <a:off x="-279425" y="38357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67" name="Google Shape;167;p9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" name="Google Shape;168;p9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" name="Google Shape;169;p9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" name="Google Shape;170;p9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" name="Google Shape;171;p9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" name="Google Shape;172;p9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" name="Google Shape;173;p9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" name="Google Shape;174;p9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75" name="Google Shape;175;p9"/>
            <p:cNvGrpSpPr/>
            <p:nvPr/>
          </p:nvGrpSpPr>
          <p:grpSpPr>
            <a:xfrm rot="5400000">
              <a:off x="3205025" y="679050"/>
              <a:ext cx="9960650" cy="6006975"/>
              <a:chOff x="-279425" y="-171700"/>
              <a:chExt cx="9960650" cy="6006975"/>
            </a:xfrm>
          </p:grpSpPr>
          <p:grpSp>
            <p:nvGrpSpPr>
              <p:cNvPr id="176" name="Google Shape;176;p9"/>
              <p:cNvGrpSpPr/>
              <p:nvPr/>
            </p:nvGrpSpPr>
            <p:grpSpPr>
              <a:xfrm>
                <a:off x="-279425" y="-17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77" name="Google Shape;177;p9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" name="Google Shape;178;p9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" name="Google Shape;179;p9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" name="Google Shape;180;p9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" name="Google Shape;181;p9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9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" name="Google Shape;183;p9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9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5" name="Google Shape;185;p9"/>
              <p:cNvGrpSpPr/>
              <p:nvPr/>
            </p:nvGrpSpPr>
            <p:grpSpPr>
              <a:xfrm>
                <a:off x="-279425" y="11623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86" name="Google Shape;186;p9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" name="Google Shape;187;p9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" name="Google Shape;188;p9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" name="Google Shape;189;p9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" name="Google Shape;190;p9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" name="Google Shape;191;p9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" name="Google Shape;192;p9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" name="Google Shape;193;p9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4" name="Google Shape;194;p9"/>
              <p:cNvGrpSpPr/>
              <p:nvPr/>
            </p:nvGrpSpPr>
            <p:grpSpPr>
              <a:xfrm>
                <a:off x="-279425" y="250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95" name="Google Shape;195;p9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" name="Google Shape;196;p9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" name="Google Shape;197;p9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" name="Google Shape;198;p9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" name="Google Shape;199;p9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" name="Google Shape;200;p9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" name="Google Shape;201;p9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" name="Google Shape;202;p9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03" name="Google Shape;203;p9"/>
              <p:cNvGrpSpPr/>
              <p:nvPr/>
            </p:nvGrpSpPr>
            <p:grpSpPr>
              <a:xfrm>
                <a:off x="-279425" y="38357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204" name="Google Shape;204;p9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" name="Google Shape;205;p9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" name="Google Shape;206;p9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" name="Google Shape;207;p9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" name="Google Shape;208;p9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" name="Google Shape;209;p9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" name="Google Shape;210;p9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" name="Google Shape;211;p9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12" name="Google Shape;212;p9"/>
          <p:cNvSpPr/>
          <p:nvPr/>
        </p:nvSpPr>
        <p:spPr>
          <a:xfrm>
            <a:off x="2090550" y="1342350"/>
            <a:ext cx="4962900" cy="15597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10004">
            <a:off x="-1875598" y="1521599"/>
            <a:ext cx="514350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9"/>
          <p:cNvSpPr/>
          <p:nvPr/>
        </p:nvSpPr>
        <p:spPr>
          <a:xfrm>
            <a:off x="0" y="4244400"/>
            <a:ext cx="9144000" cy="89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100" y="4341687"/>
            <a:ext cx="1739150" cy="7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9475" y="4318513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9"/>
          <p:cNvSpPr txBox="1"/>
          <p:nvPr/>
        </p:nvSpPr>
        <p:spPr>
          <a:xfrm>
            <a:off x="1491000" y="1502288"/>
            <a:ext cx="616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7F6000"/>
                </a:solidFill>
                <a:latin typeface="Fira Sans"/>
                <a:ea typeface="Fira Sans"/>
                <a:cs typeface="Fira Sans"/>
                <a:sym typeface="Fira Sans"/>
              </a:rPr>
              <a:t>Aula 02</a:t>
            </a:r>
            <a:endParaRPr b="1" sz="3000">
              <a:solidFill>
                <a:srgbClr val="7F6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8" name="Google Shape;218;p9"/>
          <p:cNvSpPr txBox="1"/>
          <p:nvPr/>
        </p:nvSpPr>
        <p:spPr>
          <a:xfrm>
            <a:off x="2148450" y="2003213"/>
            <a:ext cx="4847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F6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Componentes de um computador e fundamentos da lógica de programação</a:t>
            </a:r>
            <a:endParaRPr>
              <a:solidFill>
                <a:srgbClr val="7F6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19" name="Google Shape;219;p9"/>
          <p:cNvSpPr txBox="1"/>
          <p:nvPr/>
        </p:nvSpPr>
        <p:spPr>
          <a:xfrm>
            <a:off x="3103350" y="3812013"/>
            <a:ext cx="293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7F6000"/>
                </a:solidFill>
                <a:latin typeface="Fira Sans"/>
                <a:ea typeface="Fira Sans"/>
                <a:cs typeface="Fira Sans"/>
                <a:sym typeface="Fira Sans"/>
              </a:rPr>
              <a:t>25 de Março de 2022</a:t>
            </a:r>
            <a:endParaRPr b="1" sz="1200">
              <a:solidFill>
                <a:srgbClr val="7F6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Fazendo uma analogia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9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9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Analogia is my passion</a:t>
            </a:r>
            <a:endParaRPr/>
          </a:p>
        </p:txBody>
      </p:sp>
      <p:sp>
        <p:nvSpPr>
          <p:cNvPr id="294" name="Google Shape;294;p19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400"/>
              <a:t>É possível, com um pouco de criatividade (e forçação de barra), comparar o funcionamento de um computador com o de uma cozinha </a:t>
            </a:r>
            <a:endParaRPr sz="1400"/>
          </a:p>
        </p:txBody>
      </p:sp>
      <p:pic>
        <p:nvPicPr>
          <p:cNvPr id="295" name="Google Shape;2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29699"/>
            <a:ext cx="4536600" cy="3385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0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0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Analogia is my passion</a:t>
            </a:r>
            <a:endParaRPr/>
          </a:p>
        </p:txBody>
      </p:sp>
      <p:sp>
        <p:nvSpPr>
          <p:cNvPr id="302" name="Google Shape;302;p20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400"/>
              <a:t>A cozinha pode ser comparada a placa mãe, que reúne os equipamentos e é o local onde tudo acontece</a:t>
            </a:r>
            <a:endParaRPr sz="1400"/>
          </a:p>
        </p:txBody>
      </p:sp>
      <p:pic>
        <p:nvPicPr>
          <p:cNvPr id="303" name="Google Shape;3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7400" y="1530325"/>
            <a:ext cx="4231798" cy="2983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1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1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Analogia is my passion</a:t>
            </a:r>
            <a:endParaRPr/>
          </a:p>
        </p:txBody>
      </p:sp>
      <p:sp>
        <p:nvSpPr>
          <p:cNvPr id="310" name="Google Shape;310;p21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400"/>
              <a:t>O balcão de pedidos pode ser comparada a memória RAM, que reúne os pedidos de todos os clientes.</a:t>
            </a:r>
            <a:endParaRPr sz="1400"/>
          </a:p>
        </p:txBody>
      </p:sp>
      <p:pic>
        <p:nvPicPr>
          <p:cNvPr id="311" name="Google Shape;3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7400" y="1638025"/>
            <a:ext cx="4536600" cy="276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2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2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Analogia is my passion</a:t>
            </a:r>
            <a:endParaRPr/>
          </a:p>
        </p:txBody>
      </p:sp>
      <p:sp>
        <p:nvSpPr>
          <p:cNvPr id="318" name="Google Shape;318;p22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400"/>
              <a:t>O disco rígido ou SSD é como o livro de receitas. Nele, estão contidas as instruções para o preparo dos pratos.</a:t>
            </a:r>
            <a:endParaRPr sz="1400"/>
          </a:p>
        </p:txBody>
      </p:sp>
      <p:pic>
        <p:nvPicPr>
          <p:cNvPr id="319" name="Google Shape;3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5900" y="1154775"/>
            <a:ext cx="3734851" cy="373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3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3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Analogia is my passion</a:t>
            </a:r>
            <a:endParaRPr/>
          </a:p>
        </p:txBody>
      </p:sp>
      <p:pic>
        <p:nvPicPr>
          <p:cNvPr id="326" name="Google Shape;3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5800" y="1754188"/>
            <a:ext cx="4718200" cy="2536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3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E, por fim, a CPU é como os cozinheiros, que recebem os pedidos armazenados no balcão e os preparam conforme as instruções do livro de receitas.</a:t>
            </a:r>
            <a:endParaRPr sz="1400"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pt-BR" sz="1400"/>
              <a:t>Exatamente</a:t>
            </a:r>
            <a:r>
              <a:rPr lang="pt-BR" sz="1400"/>
              <a:t> como está no livro de receitas.</a:t>
            </a:r>
            <a:endParaRPr sz="1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4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4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Computadores são bem estúpidos, na verdade</a:t>
            </a:r>
            <a:endParaRPr/>
          </a:p>
        </p:txBody>
      </p:sp>
      <p:sp>
        <p:nvSpPr>
          <p:cNvPr id="334" name="Google Shape;334;p24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Vocês devem ter notado que grifei </a:t>
            </a:r>
            <a:r>
              <a:rPr i="1" lang="pt-BR" sz="1400"/>
              <a:t>exatamente</a:t>
            </a:r>
            <a:r>
              <a:rPr lang="pt-BR" sz="1400"/>
              <a:t> quando estava falando da execução de receitas. Por quê?</a:t>
            </a:r>
            <a:endParaRPr sz="1400"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400"/>
              <a:t>Porque é </a:t>
            </a:r>
            <a:r>
              <a:rPr i="1" lang="pt-BR" sz="1400"/>
              <a:t>MUITO</a:t>
            </a:r>
            <a:r>
              <a:rPr lang="pt-BR" sz="1400"/>
              <a:t> difícil para nós, humanos, descrevermos exatamente qualquer coisa. Geralmente omitimos detalhes </a:t>
            </a:r>
            <a:r>
              <a:rPr lang="pt-BR" sz="1400"/>
              <a:t>irrelevantes</a:t>
            </a:r>
            <a:r>
              <a:rPr lang="pt-BR" sz="1400"/>
              <a:t>, usamos figuras de linguagem, metáforas, e outras formas de nos expressarmos, e isso funciona bem para humanos porque somos muito bons em deduzir detalhes implícitos.</a:t>
            </a:r>
            <a:endParaRPr sz="1400"/>
          </a:p>
        </p:txBody>
      </p:sp>
      <p:pic>
        <p:nvPicPr>
          <p:cNvPr id="335" name="Google Shape;3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9600" y="900000"/>
            <a:ext cx="4244399" cy="424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5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5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Computadores são bem estúpidos, na verdade</a:t>
            </a:r>
            <a:endParaRPr/>
          </a:p>
        </p:txBody>
      </p:sp>
      <p:sp>
        <p:nvSpPr>
          <p:cNvPr id="342" name="Google Shape;342;p25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Computadores, no entanto, não conseguem fazer nenhuma dessas tarefas de dedução, nem entender o sentido implícito de palavras ou frases.</a:t>
            </a:r>
            <a:endParaRPr sz="14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/>
              <a:t>Computadores são basicamente calculadoras, e embora </a:t>
            </a:r>
            <a:r>
              <a:rPr lang="pt-BR" sz="1400"/>
              <a:t>existam meios de processar linguagem natural, os programas que fazem isso são bons somente nisso!</a:t>
            </a:r>
            <a:endParaRPr sz="1400"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400"/>
              <a:t>Podemos dizer também que computadores são, aleḿ disso, máquinas altamente especializadas no cumprimento de determinadas tarefas, e usam sua própria linguagem, que é muito diferente da humana.</a:t>
            </a:r>
            <a:endParaRPr sz="1400"/>
          </a:p>
        </p:txBody>
      </p:sp>
      <p:pic>
        <p:nvPicPr>
          <p:cNvPr id="343" name="Google Shape;3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2525" y="1095500"/>
            <a:ext cx="3853425" cy="385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6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6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 exemplo em vídeo</a:t>
            </a:r>
            <a:endParaRPr/>
          </a:p>
        </p:txBody>
      </p:sp>
      <p:sp>
        <p:nvSpPr>
          <p:cNvPr id="350" name="Google Shape;350;p26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descr="Bora lá para o Exact Instructions Challenge! Foi bem divertido! :D&#10;&#10;#LINUXtips #ExactInstructionsChallenge #VAIIII&#10;&#10;Loja do canal: linuxtips.com.br/loja&#10;&#10;Canal do Josh: https://www.youtube.com/user/joshdarnit/videos&#10;&#10;Acompanhe e compartilhe a LINUXtips nas redes sociais&#10;Instagram - www.instagram.com/linuxtipsbr&#10;Facebook - www.facebook.com/linuxtipsbr&#10;LinkedIn - www.linkedin.com/company/linuxtips&#10;Twitter - twitter.com/LINUXtipsBR&#10;&#10;Trilha: bensound.com" id="351" name="Google Shape;351;p26" title="Exact Instructions Challenge - Lógica é somente para programadores?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30770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7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Agora é a vez de vocês!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0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Quais os principais componentes de um computador?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8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8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Agora é a vez de vocês!</a:t>
            </a:r>
            <a:endParaRPr/>
          </a:p>
        </p:txBody>
      </p:sp>
      <p:sp>
        <p:nvSpPr>
          <p:cNvPr id="363" name="Google Shape;363;p28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 lnSpcReduction="10000"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Juntem-se em equipes e formulem uma receita (que não a do vídeo né?).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/>
              <a:t>	Escrevam a receita como uma </a:t>
            </a:r>
            <a:r>
              <a:rPr lang="pt-BR" sz="1400"/>
              <a:t>sequência</a:t>
            </a:r>
            <a:r>
              <a:rPr lang="pt-BR" sz="1400"/>
              <a:t> de passos. Ex: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/>
              <a:t>	1 - abrir saco de pão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/>
              <a:t>	2- abrir pote de maionese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/>
              <a:t>	</a:t>
            </a:r>
            <a:r>
              <a:rPr lang="pt-BR" sz="1400"/>
              <a:t>3 - abrir ketchup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/>
              <a:t>	…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400"/>
              <a:t>	Lembrem-se que as receitas vão ser executadas </a:t>
            </a:r>
            <a:r>
              <a:rPr i="1" lang="pt-BR" sz="1400"/>
              <a:t>exatamente</a:t>
            </a:r>
            <a:r>
              <a:rPr lang="pt-BR" sz="1400"/>
              <a:t> como elas estão escritas, então pensem nos detalhes!</a:t>
            </a:r>
            <a:endParaRPr sz="1400"/>
          </a:p>
        </p:txBody>
      </p:sp>
      <p:pic>
        <p:nvPicPr>
          <p:cNvPr id="364" name="Google Shape;3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8375" y="1142638"/>
            <a:ext cx="3759124" cy="375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9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Funcionamento das aulas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0"/>
          <p:cNvSpPr txBox="1"/>
          <p:nvPr>
            <p:ph idx="1" type="subTitle"/>
          </p:nvPr>
        </p:nvSpPr>
        <p:spPr>
          <a:xfrm>
            <a:off x="360000" y="4311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0"/>
          <p:cNvSpPr txBox="1"/>
          <p:nvPr>
            <p:ph type="title"/>
          </p:nvPr>
        </p:nvSpPr>
        <p:spPr>
          <a:xfrm>
            <a:off x="360000" y="1431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Funcionamento das aulas</a:t>
            </a:r>
            <a:endParaRPr/>
          </a:p>
        </p:txBody>
      </p:sp>
      <p:sp>
        <p:nvSpPr>
          <p:cNvPr id="376" name="Google Shape;376;p30"/>
          <p:cNvSpPr txBox="1"/>
          <p:nvPr>
            <p:ph idx="2" type="body"/>
          </p:nvPr>
        </p:nvSpPr>
        <p:spPr>
          <a:xfrm>
            <a:off x="0" y="8991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As nossas aulas vão funcionar mais ou menos nesse formato: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400"/>
              <a:t>Vamos começar passando algo para vocês ou trazendo algum problema, e depois vocês vão botar a mão na massa para aprender oq a gente passou</a:t>
            </a:r>
            <a:endParaRPr sz="1400"/>
          </a:p>
        </p:txBody>
      </p:sp>
      <p:pic>
        <p:nvPicPr>
          <p:cNvPr id="377" name="Google Shape;3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8900" y="1348125"/>
            <a:ext cx="3185375" cy="338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1"/>
          <p:cNvSpPr txBox="1"/>
          <p:nvPr>
            <p:ph idx="1" type="subTitle"/>
          </p:nvPr>
        </p:nvSpPr>
        <p:spPr>
          <a:xfrm>
            <a:off x="360000" y="4311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1"/>
          <p:cNvSpPr txBox="1"/>
          <p:nvPr>
            <p:ph type="title"/>
          </p:nvPr>
        </p:nvSpPr>
        <p:spPr>
          <a:xfrm>
            <a:off x="360000" y="1431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Funcionamento das aulas</a:t>
            </a:r>
            <a:endParaRPr/>
          </a:p>
        </p:txBody>
      </p:sp>
      <p:sp>
        <p:nvSpPr>
          <p:cNvPr id="384" name="Google Shape;384;p31"/>
          <p:cNvSpPr txBox="1"/>
          <p:nvPr>
            <p:ph idx="2" type="body"/>
          </p:nvPr>
        </p:nvSpPr>
        <p:spPr>
          <a:xfrm>
            <a:off x="0" y="8991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400"/>
              <a:t>Vocês também irão trabalhar bastante em equipe. Afinal duas cabeças pensam melhor que uma!</a:t>
            </a:r>
            <a:endParaRPr sz="1400"/>
          </a:p>
        </p:txBody>
      </p:sp>
      <p:pic>
        <p:nvPicPr>
          <p:cNvPr id="385" name="Google Shape;3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8900" y="1348125"/>
            <a:ext cx="3185375" cy="338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2"/>
          <p:cNvSpPr txBox="1"/>
          <p:nvPr>
            <p:ph idx="1" type="subTitle"/>
          </p:nvPr>
        </p:nvSpPr>
        <p:spPr>
          <a:xfrm>
            <a:off x="360000" y="4311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2"/>
          <p:cNvSpPr txBox="1"/>
          <p:nvPr>
            <p:ph type="title"/>
          </p:nvPr>
        </p:nvSpPr>
        <p:spPr>
          <a:xfrm>
            <a:off x="360000" y="1431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Funcionamento das aulas</a:t>
            </a:r>
            <a:endParaRPr/>
          </a:p>
        </p:txBody>
      </p:sp>
      <p:sp>
        <p:nvSpPr>
          <p:cNvPr id="392" name="Google Shape;392;p32"/>
          <p:cNvSpPr txBox="1"/>
          <p:nvPr>
            <p:ph idx="2" type="body"/>
          </p:nvPr>
        </p:nvSpPr>
        <p:spPr>
          <a:xfrm>
            <a:off x="0" y="8991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E por fim, vocês vão fazer um projeto final.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400"/>
              <a:t>Neste projeto final, vocês vão se reunir em equipes e trabalhar dentro dos temas de projeto propostos </a:t>
            </a:r>
            <a:r>
              <a:rPr i="1" lang="pt-BR" sz="1400"/>
              <a:t>ao longo</a:t>
            </a:r>
            <a:r>
              <a:rPr lang="pt-BR" sz="1400"/>
              <a:t> do curso, e o resultado será apresentado nas </a:t>
            </a:r>
            <a:r>
              <a:rPr lang="pt-BR" sz="1400"/>
              <a:t>últimas</a:t>
            </a:r>
            <a:r>
              <a:rPr lang="pt-BR" sz="1400"/>
              <a:t> aulas que tivermos.</a:t>
            </a:r>
            <a:endParaRPr sz="1400"/>
          </a:p>
        </p:txBody>
      </p:sp>
      <p:pic>
        <p:nvPicPr>
          <p:cNvPr id="393" name="Google Shape;3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8900" y="1348125"/>
            <a:ext cx="3185375" cy="338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3"/>
          <p:cNvSpPr txBox="1"/>
          <p:nvPr>
            <p:ph idx="1" type="subTitle"/>
          </p:nvPr>
        </p:nvSpPr>
        <p:spPr>
          <a:xfrm>
            <a:off x="360000" y="4311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Email para contato com os professores</a:t>
            </a:r>
            <a:endParaRPr/>
          </a:p>
        </p:txBody>
      </p:sp>
      <p:sp>
        <p:nvSpPr>
          <p:cNvPr id="399" name="Google Shape;399;p33"/>
          <p:cNvSpPr txBox="1"/>
          <p:nvPr>
            <p:ph type="title"/>
          </p:nvPr>
        </p:nvSpPr>
        <p:spPr>
          <a:xfrm>
            <a:off x="360000" y="1431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Alguma dúvida?</a:t>
            </a:r>
            <a:endParaRPr/>
          </a:p>
        </p:txBody>
      </p:sp>
      <p:sp>
        <p:nvSpPr>
          <p:cNvPr id="400" name="Google Shape;400;p33"/>
          <p:cNvSpPr txBox="1"/>
          <p:nvPr>
            <p:ph idx="2" type="body"/>
          </p:nvPr>
        </p:nvSpPr>
        <p:spPr>
          <a:xfrm>
            <a:off x="0" y="8991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Filipe Cattoni Elias</a:t>
            </a:r>
            <a:endParaRPr sz="14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 u="sng">
                <a:solidFill>
                  <a:schemeClr val="hlink"/>
                </a:solidFill>
                <a:hlinkClick r:id="rId3"/>
              </a:rPr>
              <a:t>1036226998@edu.udesc.br</a:t>
            </a:r>
            <a:endParaRPr sz="14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/>
              <a:t>Kalyl Henings</a:t>
            </a:r>
            <a:endParaRPr sz="14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 u="sng">
                <a:solidFill>
                  <a:schemeClr val="hlink"/>
                </a:solidFill>
                <a:hlinkClick r:id="rId4"/>
              </a:rPr>
              <a:t>kalyl.henings@projetoresgate.org.br</a:t>
            </a:r>
            <a:endParaRPr sz="14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/>
              <a:t>Luciano Waynd de Abreu</a:t>
            </a:r>
            <a:endParaRPr sz="14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400" u="sng">
                <a:solidFill>
                  <a:schemeClr val="hlink"/>
                </a:solidFill>
                <a:hlinkClick r:id="rId5"/>
              </a:rPr>
              <a:t>luciano.abreu@projetoresgate.org.br</a:t>
            </a:r>
            <a:endParaRPr sz="1400"/>
          </a:p>
        </p:txBody>
      </p:sp>
      <p:pic>
        <p:nvPicPr>
          <p:cNvPr id="401" name="Google Shape;40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8900" y="1348125"/>
            <a:ext cx="3185375" cy="338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4"/>
          <p:cNvSpPr txBox="1"/>
          <p:nvPr>
            <p:ph idx="2" type="ctrTitle"/>
          </p:nvPr>
        </p:nvSpPr>
        <p:spPr>
          <a:xfrm>
            <a:off x="2090550" y="1342350"/>
            <a:ext cx="4962900" cy="155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4"/>
          <p:cNvSpPr/>
          <p:nvPr/>
        </p:nvSpPr>
        <p:spPr>
          <a:xfrm>
            <a:off x="0" y="0"/>
            <a:ext cx="9144000" cy="42444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34"/>
          <p:cNvGrpSpPr/>
          <p:nvPr/>
        </p:nvGrpSpPr>
        <p:grpSpPr>
          <a:xfrm>
            <a:off x="-163937" y="-1297787"/>
            <a:ext cx="11352775" cy="9960650"/>
            <a:chOff x="-163937" y="-1297787"/>
            <a:chExt cx="11352775" cy="9960650"/>
          </a:xfrm>
        </p:grpSpPr>
        <p:grpSp>
          <p:nvGrpSpPr>
            <p:cNvPr id="409" name="Google Shape;409;p34"/>
            <p:cNvGrpSpPr/>
            <p:nvPr/>
          </p:nvGrpSpPr>
          <p:grpSpPr>
            <a:xfrm rot="5400000">
              <a:off x="-2140775" y="679050"/>
              <a:ext cx="9960650" cy="6006975"/>
              <a:chOff x="-279425" y="-171700"/>
              <a:chExt cx="9960650" cy="6006975"/>
            </a:xfrm>
          </p:grpSpPr>
          <p:grpSp>
            <p:nvGrpSpPr>
              <p:cNvPr id="410" name="Google Shape;410;p34"/>
              <p:cNvGrpSpPr/>
              <p:nvPr/>
            </p:nvGrpSpPr>
            <p:grpSpPr>
              <a:xfrm>
                <a:off x="-279425" y="-17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411" name="Google Shape;411;p34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" name="Google Shape;412;p34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" name="Google Shape;413;p34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" name="Google Shape;414;p34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" name="Google Shape;415;p34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" name="Google Shape;416;p34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" name="Google Shape;417;p34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" name="Google Shape;418;p34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19" name="Google Shape;419;p34"/>
              <p:cNvGrpSpPr/>
              <p:nvPr/>
            </p:nvGrpSpPr>
            <p:grpSpPr>
              <a:xfrm>
                <a:off x="-279425" y="11623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420" name="Google Shape;420;p34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" name="Google Shape;421;p34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" name="Google Shape;422;p34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" name="Google Shape;423;p34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" name="Google Shape;424;p34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" name="Google Shape;425;p34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" name="Google Shape;426;p34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" name="Google Shape;427;p34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28" name="Google Shape;428;p34"/>
              <p:cNvGrpSpPr/>
              <p:nvPr/>
            </p:nvGrpSpPr>
            <p:grpSpPr>
              <a:xfrm>
                <a:off x="-279425" y="250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429" name="Google Shape;429;p34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" name="Google Shape;430;p34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" name="Google Shape;431;p34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2" name="Google Shape;432;p34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" name="Google Shape;433;p34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" name="Google Shape;434;p34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" name="Google Shape;435;p34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" name="Google Shape;436;p34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37" name="Google Shape;437;p34"/>
              <p:cNvGrpSpPr/>
              <p:nvPr/>
            </p:nvGrpSpPr>
            <p:grpSpPr>
              <a:xfrm>
                <a:off x="-279425" y="38357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438" name="Google Shape;438;p34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" name="Google Shape;439;p34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" name="Google Shape;440;p34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" name="Google Shape;441;p34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" name="Google Shape;442;p34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" name="Google Shape;443;p34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" name="Google Shape;444;p34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" name="Google Shape;445;p34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46" name="Google Shape;446;p34"/>
            <p:cNvGrpSpPr/>
            <p:nvPr/>
          </p:nvGrpSpPr>
          <p:grpSpPr>
            <a:xfrm rot="5400000">
              <a:off x="3205025" y="679050"/>
              <a:ext cx="9960650" cy="6006975"/>
              <a:chOff x="-279425" y="-171700"/>
              <a:chExt cx="9960650" cy="6006975"/>
            </a:xfrm>
          </p:grpSpPr>
          <p:grpSp>
            <p:nvGrpSpPr>
              <p:cNvPr id="447" name="Google Shape;447;p34"/>
              <p:cNvGrpSpPr/>
              <p:nvPr/>
            </p:nvGrpSpPr>
            <p:grpSpPr>
              <a:xfrm>
                <a:off x="-279425" y="-17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448" name="Google Shape;448;p34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" name="Google Shape;449;p34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" name="Google Shape;450;p34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1" name="Google Shape;451;p34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2" name="Google Shape;452;p34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3" name="Google Shape;453;p34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4" name="Google Shape;454;p34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5" name="Google Shape;455;p34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56" name="Google Shape;456;p34"/>
              <p:cNvGrpSpPr/>
              <p:nvPr/>
            </p:nvGrpSpPr>
            <p:grpSpPr>
              <a:xfrm>
                <a:off x="-279425" y="11623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457" name="Google Shape;457;p34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8" name="Google Shape;458;p34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9" name="Google Shape;459;p34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0" name="Google Shape;460;p34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" name="Google Shape;461;p34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2" name="Google Shape;462;p34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3" name="Google Shape;463;p34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4" name="Google Shape;464;p34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65" name="Google Shape;465;p34"/>
              <p:cNvGrpSpPr/>
              <p:nvPr/>
            </p:nvGrpSpPr>
            <p:grpSpPr>
              <a:xfrm>
                <a:off x="-279425" y="250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466" name="Google Shape;466;p34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7" name="Google Shape;467;p34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" name="Google Shape;468;p34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" name="Google Shape;469;p34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0" name="Google Shape;470;p34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1" name="Google Shape;471;p34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2" name="Google Shape;472;p34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3" name="Google Shape;473;p34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74" name="Google Shape;474;p34"/>
              <p:cNvGrpSpPr/>
              <p:nvPr/>
            </p:nvGrpSpPr>
            <p:grpSpPr>
              <a:xfrm>
                <a:off x="-279425" y="38357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475" name="Google Shape;475;p34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6" name="Google Shape;476;p34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7" name="Google Shape;477;p34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8" name="Google Shape;478;p34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" name="Google Shape;479;p34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" name="Google Shape;480;p34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" name="Google Shape;481;p34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" name="Google Shape;482;p34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483" name="Google Shape;483;p34"/>
          <p:cNvSpPr/>
          <p:nvPr/>
        </p:nvSpPr>
        <p:spPr>
          <a:xfrm>
            <a:off x="2090550" y="1342350"/>
            <a:ext cx="4962900" cy="15597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4" name="Google Shape;4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10004">
            <a:off x="-1875598" y="1521599"/>
            <a:ext cx="514350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34"/>
          <p:cNvSpPr/>
          <p:nvPr/>
        </p:nvSpPr>
        <p:spPr>
          <a:xfrm>
            <a:off x="0" y="4244400"/>
            <a:ext cx="9144000" cy="89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6" name="Google Shape;48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100" y="4341687"/>
            <a:ext cx="1739150" cy="7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9475" y="4318513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34"/>
          <p:cNvSpPr txBox="1"/>
          <p:nvPr/>
        </p:nvSpPr>
        <p:spPr>
          <a:xfrm>
            <a:off x="1491000" y="1502288"/>
            <a:ext cx="616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7F6000"/>
                </a:solidFill>
                <a:latin typeface="Fira Sans"/>
                <a:ea typeface="Fira Sans"/>
                <a:cs typeface="Fira Sans"/>
                <a:sym typeface="Fira Sans"/>
              </a:rPr>
              <a:t>Aula 02</a:t>
            </a:r>
            <a:endParaRPr b="1" sz="3000">
              <a:solidFill>
                <a:srgbClr val="7F6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89" name="Google Shape;489;p34"/>
          <p:cNvSpPr txBox="1"/>
          <p:nvPr/>
        </p:nvSpPr>
        <p:spPr>
          <a:xfrm>
            <a:off x="2148450" y="2003213"/>
            <a:ext cx="484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F6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Muito Obrigado</a:t>
            </a:r>
            <a:endParaRPr>
              <a:solidFill>
                <a:srgbClr val="7F6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90" name="Google Shape;490;p34"/>
          <p:cNvSpPr txBox="1"/>
          <p:nvPr/>
        </p:nvSpPr>
        <p:spPr>
          <a:xfrm>
            <a:off x="3103350" y="3812013"/>
            <a:ext cx="293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7F6000"/>
                </a:solidFill>
                <a:latin typeface="Fira Sans"/>
                <a:ea typeface="Fira Sans"/>
                <a:cs typeface="Fira Sans"/>
                <a:sym typeface="Fira Sans"/>
              </a:rPr>
              <a:t>25 de Março de 2022</a:t>
            </a:r>
            <a:endParaRPr b="1" sz="1200">
              <a:solidFill>
                <a:srgbClr val="7F6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Componentes eletrônicos básicos</a:t>
            </a:r>
            <a:endParaRPr/>
          </a:p>
        </p:txBody>
      </p:sp>
      <p:sp>
        <p:nvSpPr>
          <p:cNvPr id="230" name="Google Shape;230;p11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Principais componente de um computador</a:t>
            </a:r>
            <a:endParaRPr/>
          </a:p>
        </p:txBody>
      </p:sp>
      <p:sp>
        <p:nvSpPr>
          <p:cNvPr id="231" name="Google Shape;231;p11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Um computador </a:t>
            </a:r>
            <a:r>
              <a:rPr lang="pt-BR" sz="1400"/>
              <a:t>possui muitos </a:t>
            </a:r>
            <a:r>
              <a:rPr lang="pt-BR" sz="1400"/>
              <a:t>tipos distintos de componentes, e alguns milhões de cada tipo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Somente os transistores chegam na casa das centenas de milhões </a:t>
            </a:r>
            <a:r>
              <a:rPr lang="pt-BR" sz="1400"/>
              <a:t>em</a:t>
            </a:r>
            <a:r>
              <a:rPr lang="pt-BR" sz="1400"/>
              <a:t> CPUs modernas, como as i5 ou Ryzen 7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Também temos resistores, capacitores indutores…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Mas quais os principais componentes?</a:t>
            </a:r>
            <a:endParaRPr sz="1400"/>
          </a:p>
        </p:txBody>
      </p:sp>
      <p:pic>
        <p:nvPicPr>
          <p:cNvPr id="232" name="Google Shape;23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0788" y="1273087"/>
            <a:ext cx="1654525" cy="123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6963" y="3647900"/>
            <a:ext cx="1451700" cy="10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9725" y="1290477"/>
            <a:ext cx="2025225" cy="119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407425"/>
            <a:ext cx="1836549" cy="183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44372" y="2571738"/>
            <a:ext cx="1884051" cy="1269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2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Placa mãe</a:t>
            </a:r>
            <a:endParaRPr/>
          </a:p>
        </p:txBody>
      </p:sp>
      <p:sp>
        <p:nvSpPr>
          <p:cNvPr id="242" name="Google Shape;242;p12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Principais componente de um computador</a:t>
            </a:r>
            <a:endParaRPr/>
          </a:p>
        </p:txBody>
      </p:sp>
      <p:sp>
        <p:nvSpPr>
          <p:cNvPr id="243" name="Google Shape;243;p12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 lnSpcReduction="2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A placa mãe é o componente eletrônico responsável por unir, fornecer </a:t>
            </a:r>
            <a:r>
              <a:rPr lang="pt-BR" sz="1400"/>
              <a:t>energia e permitir comunicação entre</a:t>
            </a:r>
            <a:r>
              <a:rPr lang="pt-BR" sz="1400"/>
              <a:t> todos os componentes eletrônicos cruciais, como CPUs, RAM, discos e placas de vídeo e rede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Além disso, ela também provê conectores para outros periféricos, como mouse e teclado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As placas mães também possuem muitos </a:t>
            </a:r>
            <a:r>
              <a:rPr lang="pt-BR" sz="1400"/>
              <a:t>subsistemas</a:t>
            </a:r>
            <a:r>
              <a:rPr lang="pt-BR" sz="1400"/>
              <a:t>, como controladores de disco, placas de som, controladores de rede, controladores USB, controladores de vídeo, sensores para monitoramento da temperatura e voltagem dos componentes</a:t>
            </a:r>
            <a:r>
              <a:rPr lang="pt-BR" sz="1400"/>
              <a:t>...</a:t>
            </a:r>
            <a:endParaRPr sz="1400"/>
          </a:p>
        </p:txBody>
      </p:sp>
      <p:pic>
        <p:nvPicPr>
          <p:cNvPr id="244" name="Google Shape;24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2450" y="999450"/>
            <a:ext cx="3310568" cy="404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3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Memória RAM</a:t>
            </a:r>
            <a:endParaRPr/>
          </a:p>
        </p:txBody>
      </p:sp>
      <p:sp>
        <p:nvSpPr>
          <p:cNvPr id="250" name="Google Shape;250;p13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Principais componente de um computador</a:t>
            </a:r>
            <a:endParaRPr/>
          </a:p>
        </p:txBody>
      </p:sp>
      <p:sp>
        <p:nvSpPr>
          <p:cNvPr id="251" name="Google Shape;251;p13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 lnSpcReduction="2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Existem dois tipos principais de memória em um computador, a memória volátil e a não volátil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A memória volátil perde o seu estado (o que tinha nela) quando não está ligada, enquanto a memória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A memória volátil, geralmente, é algumas centenas de vezes mais rápida que a memória não volátil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A memória RAM (Random Access Memory ou memória de acesso randômico) é uma forma de memória que pode ser lida e escrita fora de ordem, tipicamente utilizada para manter a memória de trabalho, ou seja, os programas que estão sendo executados no momento</a:t>
            </a:r>
            <a:endParaRPr sz="1400"/>
          </a:p>
        </p:txBody>
      </p:sp>
      <p:pic>
        <p:nvPicPr>
          <p:cNvPr id="252" name="Google Shape;25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7400" y="1917963"/>
            <a:ext cx="4231802" cy="2208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Disco Rígido ou SSD</a:t>
            </a:r>
            <a:endParaRPr/>
          </a:p>
        </p:txBody>
      </p:sp>
      <p:sp>
        <p:nvSpPr>
          <p:cNvPr id="258" name="Google Shape;258;p14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Principais componente de um computador</a:t>
            </a:r>
            <a:endParaRPr/>
          </a:p>
        </p:txBody>
      </p:sp>
      <p:sp>
        <p:nvSpPr>
          <p:cNvPr id="259" name="Google Shape;259;p14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O outro tipo de armazenamento é o não volátil ou persistente, que mantém seu estado mesmo sem eletricidade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Esse tipo de armazenamento se dá por meio de HDs (Hard Disk ou disco rígido), SSD (Solid State Drive ou unidade de estado sólido), entre outros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Ambos armazenam os dados de maneira não volátil, porém de maneiras distintas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Sua função é armazenar os dados de maneira persistentes, como músicas, </a:t>
            </a:r>
            <a:r>
              <a:rPr lang="pt-BR" sz="1400"/>
              <a:t>videos</a:t>
            </a:r>
            <a:r>
              <a:rPr lang="pt-BR" sz="1400"/>
              <a:t>, documentos, programas e o próprio sistema operacional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Persistente não é </a:t>
            </a:r>
            <a:r>
              <a:rPr lang="pt-BR" sz="1400"/>
              <a:t>permanente</a:t>
            </a:r>
            <a:r>
              <a:rPr lang="pt-BR" sz="1400"/>
              <a:t>!</a:t>
            </a:r>
            <a:endParaRPr sz="1400"/>
          </a:p>
        </p:txBody>
      </p:sp>
      <p:pic>
        <p:nvPicPr>
          <p:cNvPr id="260" name="Google Shape;2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7400" y="984675"/>
            <a:ext cx="3053726" cy="263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164675" y="2571750"/>
            <a:ext cx="3979325" cy="223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5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Qual a relação disso com smartphones?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6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CPU</a:t>
            </a:r>
            <a:endParaRPr/>
          </a:p>
        </p:txBody>
      </p:sp>
      <p:sp>
        <p:nvSpPr>
          <p:cNvPr id="272" name="Google Shape;272;p16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Principais componente de um computador</a:t>
            </a:r>
            <a:endParaRPr/>
          </a:p>
        </p:txBody>
      </p:sp>
      <p:pic>
        <p:nvPicPr>
          <p:cNvPr id="273" name="Google Shape;2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6378" y="900002"/>
            <a:ext cx="5188623" cy="424440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6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 lnSpcReduction="1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A CPU (Central Processing Unit ou unidade central de processamento) é o componente responsável por executar as instruções de um programa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A CPU realiza operações de </a:t>
            </a:r>
            <a:r>
              <a:rPr lang="pt-BR" sz="1400"/>
              <a:t>aritmética</a:t>
            </a:r>
            <a:r>
              <a:rPr lang="pt-BR" sz="1400"/>
              <a:t>, lógica, controle, e de IO (input/output ou entrada e saída de dados) conforme instruções do programa que está executando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Uma CPU possui um conjunto de instruções que ela sabe interpretar e executar, como RISC ou x86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Ela executa </a:t>
            </a:r>
            <a:r>
              <a:rPr i="1" lang="pt-BR" sz="1400"/>
              <a:t>exatamente</a:t>
            </a:r>
            <a:r>
              <a:rPr lang="pt-BR" sz="1400"/>
              <a:t> o que está descrito no programa. Lembrem-se disso para mais tarde</a:t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7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7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Smartphones, ou computadores de bolso</a:t>
            </a:r>
            <a:endParaRPr/>
          </a:p>
        </p:txBody>
      </p:sp>
      <p:pic>
        <p:nvPicPr>
          <p:cNvPr id="281" name="Google Shape;2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6849" y="900000"/>
            <a:ext cx="5659200" cy="42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7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 lnSpcReduction="2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Os celulares, ou smartphones, possuem todos esses componentes listados acima, e funcionam tal qual um laptop ou desktop, pois são computadores!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Devido ao tamanho reduzido e por serem alimentados por baterias, eles possuem formas muito diferentes dos desktops ou laptops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Muitos </a:t>
            </a:r>
            <a:r>
              <a:rPr lang="pt-BR" sz="1400"/>
              <a:t>dos componentes foram integrados em um único SoC (System on a Chip ou sistema em um chip) que contém a CPU, GPU, RAM, portas IO, etc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Além disso, o formato da placa mãe é diferente, e geralmente específico para cada dispositivo, devido ao tamanho reduzido</a:t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